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3" r:id="rId7"/>
    <p:sldId id="282" r:id="rId8"/>
    <p:sldId id="284" r:id="rId9"/>
    <p:sldId id="290" r:id="rId10"/>
    <p:sldId id="291" r:id="rId11"/>
    <p:sldId id="286" r:id="rId12"/>
    <p:sldId id="285" r:id="rId13"/>
    <p:sldId id="292" r:id="rId14"/>
    <p:sldId id="293" r:id="rId15"/>
    <p:sldId id="294" r:id="rId16"/>
    <p:sldId id="28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Who will this inform?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Commercially-Driven Dashboard informs business teams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Visualizations help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trends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No BI without actions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May need to redirect some investigations and analyses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Additional data may be required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Insights drive business decisions and risk mitigation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Spot outliers</a:t>
          </a:r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Ask the right follow-up questions</a:t>
          </a:r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Regulatory-Minded Dashboard informs environmental compliance teams</a:t>
          </a:r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LinFactNeighborX="2704" custLinFactNeighborY="-629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68412" y="459655"/>
          <a:ext cx="1150242" cy="1150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330" y="1766963"/>
          <a:ext cx="3286406" cy="49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/>
            <a:t>Who will this inform?</a:t>
          </a:r>
        </a:p>
      </dsp:txBody>
      <dsp:txXfrm>
        <a:off x="330" y="1766963"/>
        <a:ext cx="3286406" cy="492960"/>
      </dsp:txXfrm>
    </dsp:sp>
    <dsp:sp modelId="{DD091D0A-5A25-4241-91F3-18D32B0BDD4F}">
      <dsp:nvSpPr>
        <dsp:cNvPr id="0" name=""/>
        <dsp:cNvSpPr/>
      </dsp:nvSpPr>
      <dsp:spPr>
        <a:xfrm>
          <a:off x="330" y="2332978"/>
          <a:ext cx="3286406" cy="177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Commercially-Driven Dashboard informs business teams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Regulatory-Minded Dashboard informs environmental compliance teams</a:t>
          </a:r>
        </a:p>
      </dsp:txBody>
      <dsp:txXfrm>
        <a:off x="330" y="2332978"/>
        <a:ext cx="3286406" cy="1779366"/>
      </dsp:txXfrm>
    </dsp:sp>
    <dsp:sp modelId="{210823F6-AC1A-46E3-9D99-A319DF497539}">
      <dsp:nvSpPr>
        <dsp:cNvPr id="0" name=""/>
        <dsp:cNvSpPr/>
      </dsp:nvSpPr>
      <dsp:spPr>
        <a:xfrm>
          <a:off x="4961041" y="387236"/>
          <a:ext cx="1150242" cy="1150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861857" y="1766963"/>
          <a:ext cx="3286406" cy="49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Visualizations help</a:t>
          </a:r>
        </a:p>
      </dsp:txBody>
      <dsp:txXfrm>
        <a:off x="3861857" y="1766963"/>
        <a:ext cx="3286406" cy="492960"/>
      </dsp:txXfrm>
    </dsp:sp>
    <dsp:sp modelId="{7CD40649-A74C-4AD8-B9D0-2573A1955C91}">
      <dsp:nvSpPr>
        <dsp:cNvPr id="0" name=""/>
        <dsp:cNvSpPr/>
      </dsp:nvSpPr>
      <dsp:spPr>
        <a:xfrm>
          <a:off x="3861857" y="2332978"/>
          <a:ext cx="3286406" cy="177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trends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Spot outliers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Ask the right follow-up questions</a:t>
          </a:r>
        </a:p>
      </dsp:txBody>
      <dsp:txXfrm>
        <a:off x="3861857" y="2332978"/>
        <a:ext cx="3286406" cy="1779366"/>
      </dsp:txXfrm>
    </dsp:sp>
    <dsp:sp modelId="{B0A3ABD2-C471-4A21-8AEF-3843C86919E1}">
      <dsp:nvSpPr>
        <dsp:cNvPr id="0" name=""/>
        <dsp:cNvSpPr/>
      </dsp:nvSpPr>
      <dsp:spPr>
        <a:xfrm>
          <a:off x="8791466" y="459655"/>
          <a:ext cx="1150242" cy="11502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723384" y="1766963"/>
          <a:ext cx="3286406" cy="49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/>
            <a:t>No BI without actions</a:t>
          </a:r>
        </a:p>
      </dsp:txBody>
      <dsp:txXfrm>
        <a:off x="7723384" y="1766963"/>
        <a:ext cx="3286406" cy="492960"/>
      </dsp:txXfrm>
    </dsp:sp>
    <dsp:sp modelId="{6418EBED-F111-425B-8EE2-06B8B2297A68}">
      <dsp:nvSpPr>
        <dsp:cNvPr id="0" name=""/>
        <dsp:cNvSpPr/>
      </dsp:nvSpPr>
      <dsp:spPr>
        <a:xfrm>
          <a:off x="7723384" y="2332978"/>
          <a:ext cx="3286406" cy="177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May need to redirect some investigations and analyses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Additional data may be required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Insights drive business decisions and risk mitigation</a:t>
          </a:r>
        </a:p>
      </dsp:txBody>
      <dsp:txXfrm>
        <a:off x="7723384" y="2332978"/>
        <a:ext cx="3286406" cy="1779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FAA Wildlife Strike Database</a:t>
            </a:r>
            <a:br>
              <a:rPr lang="en-US" sz="4000" dirty="0"/>
            </a:br>
            <a:r>
              <a:rPr lang="en-US" sz="4000" dirty="0"/>
              <a:t>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Valérie Dier, </a:t>
            </a:r>
            <a:r>
              <a:rPr lang="en-US" sz="2300" dirty="0" err="1">
                <a:solidFill>
                  <a:srgbClr val="5792BA"/>
                </a:solidFill>
              </a:rPr>
              <a:t>P.Eng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9EB26E-D794-D1A2-38F2-1A7819EB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558799"/>
          </a:xfrm>
        </p:spPr>
        <p:txBody>
          <a:bodyPr>
            <a:normAutofit/>
          </a:bodyPr>
          <a:lstStyle/>
          <a:p>
            <a:r>
              <a:rPr lang="en-CA" sz="3400" dirty="0"/>
              <a:t>Strike Timing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6F6F8-B48A-47B9-BE41-D29A0735D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9797" y="1399592"/>
            <a:ext cx="5635690" cy="4290009"/>
          </a:xfrm>
        </p:spPr>
        <p:txBody>
          <a:bodyPr>
            <a:normAutofit/>
          </a:bodyPr>
          <a:lstStyle/>
          <a:p>
            <a:pPr marL="36900" indent="0" algn="l">
              <a:buNone/>
            </a:pPr>
            <a:r>
              <a:rPr lang="en-CA" sz="2200" dirty="0"/>
              <a:t>Most strikes happen in daytime, usually during take-off, approach or landing</a:t>
            </a:r>
          </a:p>
          <a:p>
            <a:pPr marL="0" indent="0" algn="l">
              <a:buNone/>
            </a:pPr>
            <a:r>
              <a:rPr lang="en-CA" sz="2200" dirty="0"/>
              <a:t>Some exceptions in Q1 and Q3 on nighttime approach</a:t>
            </a:r>
          </a:p>
          <a:p>
            <a:pPr marL="36900" indent="0" algn="l">
              <a:buNone/>
            </a:pPr>
            <a:r>
              <a:rPr lang="en-CA" sz="2200" dirty="0"/>
              <a:t>Q3 consistently tops the quarterly strike totals in a year</a:t>
            </a:r>
          </a:p>
          <a:p>
            <a:endParaRPr lang="en-CA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E73CC3-8446-4B3E-B6BC-031A5304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078" y="249393"/>
            <a:ext cx="4894920" cy="63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9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5BA5E9E-917B-B895-C9B0-30C8F48F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Which Species?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25F5B-8FA4-AFDB-69B0-4EB0B4BF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n-US" sz="2000" dirty="0"/>
              <a:t>The Mourning dove or Barn Swallow have the highest quarterly strikes each year</a:t>
            </a:r>
          </a:p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n-US" sz="2000" dirty="0"/>
              <a:t>The trend changed from Mourning dove to Barn Swallow around 2007</a:t>
            </a:r>
          </a:p>
          <a:p>
            <a:pPr marL="0" indent="0">
              <a:lnSpc>
                <a:spcPct val="100000"/>
              </a:lnSpc>
              <a:buFont typeface="Wingdings 2" charset="2"/>
              <a:buNone/>
            </a:pPr>
            <a:r>
              <a:rPr lang="en-US" sz="2000" dirty="0"/>
              <a:t>Could there be migratory behaviour changes?</a:t>
            </a:r>
          </a:p>
        </p:txBody>
      </p:sp>
      <p:pic>
        <p:nvPicPr>
          <p:cNvPr id="23" name="Picture 22" descr="A graph with red squares&#10;&#10;Description automatically generated">
            <a:extLst>
              <a:ext uri="{FF2B5EF4-FFF2-40B4-BE49-F238E27FC236}">
                <a16:creationId xmlns:a16="http://schemas.microsoft.com/office/drawing/2014/main" id="{68FFFA6D-143C-8B27-87A1-31A37B9C2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59" y="2952377"/>
            <a:ext cx="7818278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1B506BA-A3C4-4F04-EFD3-9AD6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44" y="712236"/>
            <a:ext cx="3706889" cy="612710"/>
          </a:xfrm>
        </p:spPr>
        <p:txBody>
          <a:bodyPr>
            <a:normAutofit/>
          </a:bodyPr>
          <a:lstStyle/>
          <a:p>
            <a:r>
              <a:rPr lang="en-CA" sz="3400" dirty="0"/>
              <a:t>Hotspots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DDD493-8FE9-0AF5-74C2-2198C0B4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5675" y="1730361"/>
            <a:ext cx="4665501" cy="4287884"/>
          </a:xfrm>
        </p:spPr>
        <p:txBody>
          <a:bodyPr>
            <a:normAutofit/>
          </a:bodyPr>
          <a:lstStyle/>
          <a:p>
            <a:pPr marL="36900" indent="0" algn="l">
              <a:buNone/>
            </a:pPr>
            <a:r>
              <a:rPr lang="en-CA" sz="2200" dirty="0"/>
              <a:t>Strikes mostly occur in the same four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dirty="0"/>
              <a:t>California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dirty="0"/>
              <a:t>New York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dirty="0"/>
              <a:t>Texas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dirty="0"/>
              <a:t>Florida</a:t>
            </a:r>
          </a:p>
          <a:p>
            <a:pPr marL="36900" indent="0" algn="l">
              <a:buNone/>
            </a:pPr>
            <a:r>
              <a:rPr lang="en-CA" sz="2200" dirty="0"/>
              <a:t>The fifth state shifts from New England region to further interior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E563A7-5345-F324-FEE0-4E5B1E31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56" y="1324946"/>
            <a:ext cx="6723988" cy="3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6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D68C-2675-3CF0-C74A-B3908E02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258" y="1115568"/>
            <a:ext cx="2436089" cy="26726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Next Steps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E039870-8584-AC51-6B17-36E3D0FBD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05398" y="559837"/>
            <a:ext cx="6245352" cy="58129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200" dirty="0"/>
              <a:t>Destination State data</a:t>
            </a:r>
          </a:p>
          <a:p>
            <a:pPr algn="l"/>
            <a:r>
              <a:rPr lang="en-US" sz="2000" dirty="0"/>
              <a:t>Commercial and environmental efforts are correctly directed when locales reflect </a:t>
            </a:r>
            <a:r>
              <a:rPr lang="en-US" sz="2000" i="1" dirty="0"/>
              <a:t>where</a:t>
            </a:r>
            <a:r>
              <a:rPr lang="en-US" sz="2000" dirty="0"/>
              <a:t> strikes occur</a:t>
            </a:r>
          </a:p>
          <a:p>
            <a:pPr algn="l"/>
            <a:r>
              <a:rPr lang="en-US" sz="2200" dirty="0"/>
              <a:t>Let’s Get Granular</a:t>
            </a:r>
          </a:p>
          <a:p>
            <a:pPr algn="l"/>
            <a:r>
              <a:rPr lang="en-US" sz="2000" dirty="0"/>
              <a:t>Are highly-struck species driving costs or are low-count high-consequence strikes the big drivers? </a:t>
            </a:r>
          </a:p>
          <a:p>
            <a:pPr algn="l"/>
            <a:r>
              <a:rPr lang="en-US" sz="2200" dirty="0"/>
              <a:t>What/When/Where</a:t>
            </a:r>
          </a:p>
          <a:p>
            <a:pPr algn="l"/>
            <a:r>
              <a:rPr lang="en-US" sz="2000" dirty="0"/>
              <a:t>Environmental Compliance could probe whether Q3 high-strike species are in the same locales year over year</a:t>
            </a:r>
          </a:p>
          <a:p>
            <a:pPr algn="l"/>
            <a:endParaRPr lang="en-US" dirty="0"/>
          </a:p>
        </p:txBody>
      </p:sp>
      <p:pic>
        <p:nvPicPr>
          <p:cNvPr id="9" name="Graphic 8" descr="Abacus outline">
            <a:extLst>
              <a:ext uri="{FF2B5EF4-FFF2-40B4-BE49-F238E27FC236}">
                <a16:creationId xmlns:a16="http://schemas.microsoft.com/office/drawing/2014/main" id="{0002B049-6744-2E1B-0D72-B5C0B8067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0484" y="2981411"/>
            <a:ext cx="1613636" cy="16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6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digital balance scale using circles">
            <a:extLst>
              <a:ext uri="{FF2B5EF4-FFF2-40B4-BE49-F238E27FC236}">
                <a16:creationId xmlns:a16="http://schemas.microsoft.com/office/drawing/2014/main" id="{1EF496CC-81A9-862C-E333-A0CC8DA0E4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25000"/>
          </a:blip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667B9D1-351C-ED90-636F-883ED735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Dashboards tell a story…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9A8122-F189-B487-5F6B-0C380E626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076450"/>
            <a:ext cx="10353762" cy="37147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/>
              <a:t>Often open-ended as more investigation and different perspectives will drive new insights</a:t>
            </a:r>
          </a:p>
          <a:p>
            <a:pPr algn="l"/>
            <a:r>
              <a:rPr lang="en-US" sz="2400" dirty="0"/>
              <a:t>It must target an audience, or may appeal to no one</a:t>
            </a:r>
          </a:p>
          <a:p>
            <a:pPr algn="l"/>
            <a:r>
              <a:rPr lang="en-US" sz="2400" dirty="0"/>
              <a:t>An intersection may appear between groups with differing, though not opposing goals</a:t>
            </a:r>
          </a:p>
        </p:txBody>
      </p:sp>
    </p:spTree>
    <p:extLst>
      <p:ext uri="{BB962C8B-B14F-4D97-AF65-F5344CB8AC3E}">
        <p14:creationId xmlns:p14="http://schemas.microsoft.com/office/powerpoint/2010/main" val="367063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68863"/>
            <a:ext cx="10353762" cy="1257300"/>
          </a:xfrm>
        </p:spPr>
        <p:txBody>
          <a:bodyPr>
            <a:normAutofit/>
          </a:bodyPr>
          <a:lstStyle/>
          <a:p>
            <a:r>
              <a:rPr lang="en-US" sz="4800" dirty="0"/>
              <a:t>Paint a Picture with Data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721768"/>
              </p:ext>
            </p:extLst>
          </p:nvPr>
        </p:nvGraphicFramePr>
        <p:xfrm>
          <a:off x="559837" y="1754155"/>
          <a:ext cx="11010121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1028-BF12-6DBA-251D-0FC03CFC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Commercially-Driven Dashboard</a:t>
            </a:r>
          </a:p>
        </p:txBody>
      </p:sp>
      <p:pic>
        <p:nvPicPr>
          <p:cNvPr id="10" name="Graphic 9" descr="Airplane outline">
            <a:extLst>
              <a:ext uri="{FF2B5EF4-FFF2-40B4-BE49-F238E27FC236}">
                <a16:creationId xmlns:a16="http://schemas.microsoft.com/office/drawing/2014/main" id="{D3A809AD-28D3-D11E-1FD9-9DB3BB36A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161352" y="4000977"/>
            <a:ext cx="1858647" cy="18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D3124FD-51E3-6C92-C5D7-31FC1BD55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1028-BF12-6DBA-251D-0FC03CF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2" y="609600"/>
            <a:ext cx="4443403" cy="558799"/>
          </a:xfrm>
        </p:spPr>
        <p:txBody>
          <a:bodyPr>
            <a:noAutofit/>
          </a:bodyPr>
          <a:lstStyle/>
          <a:p>
            <a:r>
              <a:rPr lang="en-CA" sz="3400" dirty="0"/>
              <a:t>Running Average Cost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2BBCBE8-1F75-7AB3-3B20-75161C991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0889" y="1168398"/>
            <a:ext cx="6719811" cy="389890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6F6F8-B48A-47B9-BE41-D29A0735D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925" y="1315616"/>
            <a:ext cx="4077759" cy="4932784"/>
          </a:xfrm>
        </p:spPr>
        <p:txBody>
          <a:bodyPr>
            <a:normAutofit/>
          </a:bodyPr>
          <a:lstStyle/>
          <a:p>
            <a:pPr algn="l"/>
            <a:r>
              <a:rPr lang="en-CA" sz="2200" dirty="0"/>
              <a:t>Downward trend </a:t>
            </a:r>
          </a:p>
          <a:p>
            <a:pPr algn="l"/>
            <a:r>
              <a:rPr lang="en-CA" sz="2200" dirty="0"/>
              <a:t>Reporting increased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dirty="0"/>
              <a:t>Mitigating measures may be paying dividends</a:t>
            </a:r>
          </a:p>
          <a:p>
            <a:pPr algn="l"/>
            <a:r>
              <a:rPr lang="en-CA" sz="2200" dirty="0"/>
              <a:t>One-time high-consequence events cause spikes: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dirty="0"/>
              <a:t>Emergency landing of US Airways flight 1549 on the Hudson river in January 2009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01698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1028-BF12-6DBA-251D-0FC03CF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558799"/>
          </a:xfrm>
        </p:spPr>
        <p:txBody>
          <a:bodyPr>
            <a:normAutofit/>
          </a:bodyPr>
          <a:lstStyle/>
          <a:p>
            <a:r>
              <a:rPr lang="en-CA" sz="3400" dirty="0"/>
              <a:t>Cost by Species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DC92CEE-15D0-57CB-744F-F64B956BC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4294" y="1054359"/>
            <a:ext cx="5451785" cy="332156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56BF63-5035-5B6F-EE31-8460C1162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9435" y="1348988"/>
            <a:ext cx="4664247" cy="1655469"/>
          </a:xfrm>
        </p:spPr>
        <p:txBody>
          <a:bodyPr>
            <a:noAutofit/>
          </a:bodyPr>
          <a:lstStyle/>
          <a:p>
            <a:pPr algn="l"/>
            <a:r>
              <a:rPr lang="en-CA" sz="2200" dirty="0"/>
              <a:t>Larger species like elk, geese, hawks or eagles may be struck less often but cause more damage per strike.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9AA34A-A619-EE86-76A3-05E3EBF4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4" y="3312367"/>
            <a:ext cx="5733746" cy="3133657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ECB8CB1-6ED8-2A2C-9A36-50C10B1C0DAB}"/>
              </a:ext>
            </a:extLst>
          </p:cNvPr>
          <p:cNvSpPr txBox="1">
            <a:spLocks/>
          </p:cNvSpPr>
          <p:nvPr/>
        </p:nvSpPr>
        <p:spPr>
          <a:xfrm>
            <a:off x="6941976" y="4910099"/>
            <a:ext cx="4749281" cy="12294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200" dirty="0"/>
              <a:t>Smaller species may cause more damage in larger groups (i.e. flocks).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418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DDD493-8FE9-0AF5-74C2-2198C0B4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314" y="1514669"/>
            <a:ext cx="4792112" cy="4027715"/>
          </a:xfrm>
        </p:spPr>
        <p:txBody>
          <a:bodyPr>
            <a:normAutofit/>
          </a:bodyPr>
          <a:lstStyle/>
          <a:p>
            <a:pPr marL="36900" indent="0" algn="l">
              <a:buNone/>
            </a:pPr>
            <a:r>
              <a:rPr lang="en-CA" sz="2200" dirty="0"/>
              <a:t>Strikes mostly occur: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during the daytime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take-off, approach and landing</a:t>
            </a:r>
          </a:p>
          <a:p>
            <a:pPr marL="36900" indent="0" algn="l">
              <a:buNone/>
            </a:pPr>
            <a:r>
              <a:rPr lang="en-CA" sz="2200" dirty="0"/>
              <a:t>One notable exception: </a:t>
            </a:r>
          </a:p>
          <a:p>
            <a:pPr marL="414000" lvl="1" indent="0">
              <a:buNone/>
            </a:pPr>
            <a:r>
              <a:rPr lang="en-CA" sz="2000" dirty="0"/>
              <a:t>Nighttime approach in Q4 accounted for 17% of strikes.  This is consistent with reduced winter daylight hours in northern locales.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CC20F-0118-2AA0-E405-A6CCB6870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6015" y="587829"/>
            <a:ext cx="3706889" cy="536380"/>
          </a:xfrm>
        </p:spPr>
        <p:txBody>
          <a:bodyPr>
            <a:noAutofit/>
          </a:bodyPr>
          <a:lstStyle/>
          <a:p>
            <a:r>
              <a:rPr lang="en-CA" sz="3400" dirty="0">
                <a:latin typeface="+mj-lt"/>
              </a:rPr>
              <a:t>Strike Timing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E0A6BD5-29B8-D8F5-E7A9-589073AE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4" y="1514669"/>
            <a:ext cx="6167169" cy="32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8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1028-BF12-6DBA-251D-0FC03CFC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Environmentally-Driven Dashboard</a:t>
            </a:r>
          </a:p>
        </p:txBody>
      </p:sp>
      <p:pic>
        <p:nvPicPr>
          <p:cNvPr id="10" name="Graphic 9" descr="Eagle outline">
            <a:extLst>
              <a:ext uri="{FF2B5EF4-FFF2-40B4-BE49-F238E27FC236}">
                <a16:creationId xmlns:a16="http://schemas.microsoft.com/office/drawing/2014/main" id="{D3A809AD-28D3-D11E-1FD9-9DB3BB36A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61352" y="4000977"/>
            <a:ext cx="1858647" cy="18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B24F018-C90D-D75E-0E7B-37B12C2A3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36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{FF953E2C-73FB-4FD0-A565-072DE0C4BD5B}tf11665031_win32</Template>
  <TotalTime>409</TotalTime>
  <Words>378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Nova</vt:lpstr>
      <vt:lpstr>Arial Nova Light</vt:lpstr>
      <vt:lpstr>Wingdings 2</vt:lpstr>
      <vt:lpstr>SlateVTI</vt:lpstr>
      <vt:lpstr>FAA Wildlife Strike Database Insights</vt:lpstr>
      <vt:lpstr>Paint a Picture with Data</vt:lpstr>
      <vt:lpstr>Commercially-Driven Dashboard</vt:lpstr>
      <vt:lpstr>PowerPoint Presentation</vt:lpstr>
      <vt:lpstr>Running Average Cost</vt:lpstr>
      <vt:lpstr>Cost by Species</vt:lpstr>
      <vt:lpstr>PowerPoint Presentation</vt:lpstr>
      <vt:lpstr>Environmentally-Driven Dashboard</vt:lpstr>
      <vt:lpstr>PowerPoint Presentation</vt:lpstr>
      <vt:lpstr>Strike Timing</vt:lpstr>
      <vt:lpstr>Which Species?</vt:lpstr>
      <vt:lpstr>Hotspots</vt:lpstr>
      <vt:lpstr>Next Steps</vt:lpstr>
      <vt:lpstr>Dashboards tell a story…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FAA Wildlife Strike Database Insights</dc:title>
  <dc:creator>Ron Dier</dc:creator>
  <cp:lastModifiedBy>Ron Dier</cp:lastModifiedBy>
  <cp:revision>17</cp:revision>
  <dcterms:created xsi:type="dcterms:W3CDTF">2023-12-28T20:48:21Z</dcterms:created>
  <dcterms:modified xsi:type="dcterms:W3CDTF">2024-01-08T22:24:31Z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